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7" r:id="rId2"/>
    <p:sldId id="479" r:id="rId3"/>
    <p:sldId id="512" r:id="rId4"/>
    <p:sldId id="481" r:id="rId5"/>
    <p:sldId id="494" r:id="rId6"/>
    <p:sldId id="496" r:id="rId7"/>
    <p:sldId id="495" r:id="rId8"/>
    <p:sldId id="497" r:id="rId9"/>
    <p:sldId id="498" r:id="rId10"/>
    <p:sldId id="503" r:id="rId11"/>
    <p:sldId id="499" r:id="rId12"/>
    <p:sldId id="504" r:id="rId13"/>
    <p:sldId id="500" r:id="rId14"/>
    <p:sldId id="501" r:id="rId15"/>
    <p:sldId id="502" r:id="rId16"/>
    <p:sldId id="505" r:id="rId17"/>
    <p:sldId id="480" r:id="rId18"/>
    <p:sldId id="507" r:id="rId19"/>
    <p:sldId id="461" r:id="rId20"/>
    <p:sldId id="493" r:id="rId21"/>
    <p:sldId id="482" r:id="rId22"/>
    <p:sldId id="483" r:id="rId23"/>
    <p:sldId id="508" r:id="rId24"/>
    <p:sldId id="484" r:id="rId25"/>
    <p:sldId id="486" r:id="rId26"/>
    <p:sldId id="485" r:id="rId27"/>
    <p:sldId id="487" r:id="rId28"/>
    <p:sldId id="509" r:id="rId29"/>
    <p:sldId id="488" r:id="rId30"/>
    <p:sldId id="489" r:id="rId31"/>
    <p:sldId id="311" r:id="rId32"/>
    <p:sldId id="490" r:id="rId33"/>
    <p:sldId id="510" r:id="rId34"/>
    <p:sldId id="513" r:id="rId35"/>
    <p:sldId id="491" r:id="rId36"/>
    <p:sldId id="515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wonSoon Hyung" initials="KH" lastIdx="1" clrIdx="0">
    <p:extLst>
      <p:ext uri="{19B8F6BF-5375-455C-9EA6-DF929625EA0E}">
        <p15:presenceInfo xmlns:p15="http://schemas.microsoft.com/office/powerpoint/2012/main" userId="S::soonhyung.kwon@sjsu.edu::5ee077c2-4114-4647-b40f-a1a10e7ce5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B2"/>
    <a:srgbClr val="8FD2CB"/>
    <a:srgbClr val="CEF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21"/>
  </p:normalViewPr>
  <p:slideViewPr>
    <p:cSldViewPr snapToGrid="0" snapToObjects="1">
      <p:cViewPr varScale="1">
        <p:scale>
          <a:sx n="76" d="100"/>
          <a:sy n="76" d="100"/>
        </p:scale>
        <p:origin x="72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CE728-A3AE-2641-9B65-2929FCF83D6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5C2CC-6DF0-1141-9478-056B321D4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09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92352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282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79367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1217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56843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4369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8110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5632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14888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93767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9081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230530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6775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53504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276368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4174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63478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16872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58677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96639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974427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33135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85893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40413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620881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78554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68965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6053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72996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2011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79913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40409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7678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9024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2222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8095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051743-AA54-8642-943F-7A9FCE76E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5537975-4B1D-E645-8199-EA69E2975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E8A6A5-73E2-D342-B123-99F60318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8C46A22-A8A1-074B-87A3-831DA525C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BF4C33-C1A3-3D4A-A095-79C7659E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16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D9E892-3B63-8B49-BECD-294BD3D3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4205CE6-24BE-E04D-9995-514D20749E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A56A051-3BE4-BA46-8023-B9385B8C6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18BA23-C35E-A54B-8CEA-B93F04EEE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678A6A-3A88-FD4A-9437-C8E74FDB0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4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B637940-9514-4E43-A110-36A32497B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425B6-CC48-874C-8282-5FDF9E1788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5702DD6-B900-154F-8D51-2002BC6E8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7F5EEC-EEC4-FC44-8540-A8CDAC995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04F0E-3AE9-8A4E-A53D-D9D02FAB9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6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5752FF-1200-264E-ADFA-4F63CCE9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8FB0AD4-86B7-0E48-B673-7825C12BD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AF1E40-4DB8-9B48-AB5C-847B4BE0F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A416C70-2793-B045-AC9B-F08AC7914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5485C1D-6631-924F-A33A-D99551DF3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8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9684B3-F4F2-3B45-967E-159086D7B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7570B12-EC38-A64C-BE2A-D9026A41F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C226A6D-A342-EE4B-9989-282500CDB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D37A78-19DF-D64E-8707-2B0A5760C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D36417-5959-C04A-8DDE-5481C6057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55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BD6B2E-7DB9-1C4E-8177-781EC23FE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12A5D6-1CA1-7F4F-99B7-EFB4153193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01EFB23-26F2-0D42-94D6-A68F504E4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A9280EC-658B-0548-BAF3-C92D19E1D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00A130F-6AC4-294C-AA73-01B6029D4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00BA88A-95EF-FA46-9734-5D55386BD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37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3C4DA6-8F24-0143-806E-93E02316D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855048-68B5-B348-A9F8-712CC4F56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643DB2F-69A5-FA4E-8145-88B690994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F569394-ECD5-CE46-AAAA-0CCB4E6AA4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10DB599-8D0C-CC40-9071-F9A9AEBD6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8352FBF-E42B-884D-93F3-6BA64F6A5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CCE3DDB-A6DD-284F-A8A5-11D92F2CE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8C6A0BC-E462-C143-B9E5-B7B8A08A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60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D97CAA-CB82-DE4D-99A6-0916085CF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13DEB1B-E077-114B-88AB-3C7D1B7A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59FBF7C-7DE3-3B48-A0BF-9F64DB97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759634E-E146-A542-B208-0919226C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44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E857D66-CCF4-BB4C-A112-9B0A0B42D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6E3A9CB-A6F6-8E49-95AF-B4D2B9746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90837F4-622E-AA4A-B879-C8314747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48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EC4872-FEF5-6B48-9341-52539FE53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8D8E2F-4E5B-8A49-80B2-87240D065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7F98478-0E8C-D844-94EE-D0A83AEC7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43AF8A9-C38B-D749-AF17-195A073E3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01AFADC-C254-D140-9609-240350C44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25544A6-5091-1644-A5DF-07AC90BF0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53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B4A4B6-D924-D741-9782-79823BE3E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32414D1-C6F6-394D-BD2B-9D80DAD4FD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4B86C35-EEFE-854F-8698-B1255B904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2EB7AC-8ECA-5647-A35A-0E62194DD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2430048-2A4C-DA41-AF20-613D1C9A1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AF63DDA-32CE-2E4F-BB87-1064C076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29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9CAB081-BFBB-8E41-B296-CE79844F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0E0D4EC-B9DB-F44D-871D-6326DC069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C92199-9D6A-5940-834B-BE1DD771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AF589-2DA6-EB46-9D03-FBDF66A805C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A2B473A-ACAF-C345-9F3A-86614AAB8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707ED8-60D2-AF4C-B10D-4654AEBE0C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1CE9B-9C0F-E341-88E7-2BC7F22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1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13051039/%EC%9E%AC%EC%99%B8%EB%8F%99%ED%8F%AC%EB%A5%BC-%EC%9C%84%ED%95%9C-%ED%95%9C%EA%B5%AD%EC%96%B4-3-1-unit6-%EC%9A%A9%EB%8F%88%EC%9D%84-%EC%95%84%EA%BB%B4%EC%84%9C-%EC%A0%80%EA%B8%88%ED%95%A0%EA%B2%8C-flash-cards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notesSlide" Target="../notesSlides/notesSlide30.xml"/><Relationship Id="rId7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0.pn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quizlet.com/513051039/%EC%9E%AC%EC%99%B8%EB%8F%99%ED%8F%AC%EB%A5%BC-%EC%9C%84%ED%95%9C-%ED%95%9C%EA%B5%AD%EC%96%B4-3-1-unit6-%EC%9A%A9%EB%8F%88%EC%9D%84-%EC%95%84%EA%BB%B4%EC%84%9C-%EC%A0%80%EA%B8%88%ED%95%A0%EA%B2%8C-flash-cards/" TargetMode="External"/><Relationship Id="rId5" Type="http://schemas.openxmlformats.org/officeDocument/2006/relationships/hyperlink" Target="http://clipart-library.com/clipart/76675.htm" TargetMode="External"/><Relationship Id="rId4" Type="http://schemas.openxmlformats.org/officeDocument/2006/relationships/hyperlink" Target="https://publicdomainvectors.org/ko/%EB%AC%B4%EB%A3%8C%20%ED%81%B4%EB%A6%BD%EC%95%84%ED%8A%B8/%EB%B9%88-%EC%A7%80%EA%B0%91-%EB%B2%A1%ED%84%B0-%ED%81%B4%EB%A6%BD-%EC%95%84%ED%8A%B8/17206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4400" b="1" dirty="0">
                <a:solidFill>
                  <a:srgbClr val="2C55C0"/>
                </a:solidFill>
                <a:latin typeface="+mn-ea"/>
              </a:rPr>
              <a:t>6</a:t>
            </a:r>
            <a:r>
              <a:rPr lang="en-US" sz="44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ko-KR" altLang="en-US" sz="4400" b="1" dirty="0">
                <a:solidFill>
                  <a:srgbClr val="2C55C0"/>
                </a:solidFill>
                <a:latin typeface="+mn-ea"/>
              </a:rPr>
              <a:t>용돈을 아껴서 </a:t>
            </a:r>
            <a:r>
              <a:rPr lang="ko-KR" altLang="en-US" sz="4400" b="1" dirty="0" err="1">
                <a:solidFill>
                  <a:srgbClr val="2C55C0"/>
                </a:solidFill>
                <a:latin typeface="+mn-ea"/>
              </a:rPr>
              <a:t>저금할게</a:t>
            </a:r>
            <a:endParaRPr lang="en-US" sz="44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6010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복습 </a:t>
            </a:r>
            <a:endParaRPr lang="en-US" sz="4800" b="1" dirty="0">
              <a:latin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BFA70A0-E5A1-644D-A347-C3619E970F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628"/>
          <a:stretch/>
        </p:blipFill>
        <p:spPr>
          <a:xfrm>
            <a:off x="1" y="1447514"/>
            <a:ext cx="5218922" cy="4087005"/>
          </a:xfrm>
          <a:prstGeom prst="rect">
            <a:avLst/>
          </a:prstGeom>
        </p:spPr>
      </p:pic>
      <p:sp>
        <p:nvSpPr>
          <p:cNvPr id="3" name="Left Arrow 2">
            <a:extLst>
              <a:ext uri="{FF2B5EF4-FFF2-40B4-BE49-F238E27FC236}">
                <a16:creationId xmlns="" xmlns:a16="http://schemas.microsoft.com/office/drawing/2014/main" id="{3E6083CE-A53A-3349-844C-1C878FC8E717}"/>
              </a:ext>
            </a:extLst>
          </p:cNvPr>
          <p:cNvSpPr/>
          <p:nvPr/>
        </p:nvSpPr>
        <p:spPr>
          <a:xfrm rot="8766145">
            <a:off x="1881519" y="2668186"/>
            <a:ext cx="1455887" cy="1221593"/>
          </a:xfrm>
          <a:prstGeom prst="leftArrow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A3CD7B2-76BB-DA4B-AAE9-FFA345F4CE2D}"/>
              </a:ext>
            </a:extLst>
          </p:cNvPr>
          <p:cNvSpPr/>
          <p:nvPr/>
        </p:nvSpPr>
        <p:spPr>
          <a:xfrm>
            <a:off x="5224951" y="2638422"/>
            <a:ext cx="6825441" cy="201909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 smtClean="0">
                <a:solidFill>
                  <a:srgbClr val="1F55B2"/>
                </a:solidFill>
                <a:latin typeface="+mn-ea"/>
              </a:rPr>
              <a:t>삼촌한테서 </a:t>
            </a:r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용돈을 </a:t>
            </a:r>
            <a:r>
              <a:rPr lang="en-US" altLang="ko-KR" sz="4000" b="1" dirty="0">
                <a:solidFill>
                  <a:srgbClr val="1F55B2"/>
                </a:solidFill>
                <a:latin typeface="+mn-ea"/>
              </a:rPr>
              <a:t>_________</a:t>
            </a:r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EDB5C9E-7656-CC46-9C5A-6A6CF13E2166}"/>
              </a:ext>
            </a:extLst>
          </p:cNvPr>
          <p:cNvSpPr/>
          <p:nvPr/>
        </p:nvSpPr>
        <p:spPr>
          <a:xfrm>
            <a:off x="9839422" y="3140973"/>
            <a:ext cx="1800225" cy="700088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받다</a:t>
            </a:r>
            <a:endParaRPr lang="en-US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A76C19-E383-B943-917F-55AFEF81D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1411599"/>
            <a:ext cx="5029200" cy="4034799"/>
          </a:xfrm>
          <a:prstGeom prst="rect">
            <a:avLst/>
          </a:prstGeom>
        </p:spPr>
      </p:pic>
      <p:sp>
        <p:nvSpPr>
          <p:cNvPr id="7" name="Left Arrow 6">
            <a:extLst>
              <a:ext uri="{FF2B5EF4-FFF2-40B4-BE49-F238E27FC236}">
                <a16:creationId xmlns="" xmlns:a16="http://schemas.microsoft.com/office/drawing/2014/main" id="{A87ABD6E-E704-9E43-913B-4B8FB09F6743}"/>
              </a:ext>
            </a:extLst>
          </p:cNvPr>
          <p:cNvSpPr/>
          <p:nvPr/>
        </p:nvSpPr>
        <p:spPr>
          <a:xfrm rot="19758918">
            <a:off x="3040100" y="1836753"/>
            <a:ext cx="1986772" cy="855517"/>
          </a:xfrm>
          <a:prstGeom prst="leftArrow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EB009E3-0E00-C64C-A5F2-04CF15691CDC}"/>
              </a:ext>
            </a:extLst>
          </p:cNvPr>
          <p:cNvSpPr/>
          <p:nvPr/>
        </p:nvSpPr>
        <p:spPr>
          <a:xfrm>
            <a:off x="7100888" y="2269435"/>
            <a:ext cx="3935476" cy="201909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7E594D1-637A-2749-AA31-4D69AB06FB4A}"/>
              </a:ext>
            </a:extLst>
          </p:cNvPr>
          <p:cNvSpPr/>
          <p:nvPr/>
        </p:nvSpPr>
        <p:spPr>
          <a:xfrm>
            <a:off x="7372350" y="2514600"/>
            <a:ext cx="3357563" cy="1773928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600" b="1" dirty="0">
                <a:solidFill>
                  <a:schemeClr val="tx1"/>
                </a:solidFill>
              </a:rPr>
              <a:t>지폐</a:t>
            </a:r>
            <a:endParaRPr lang="en-US" sz="9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8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A76C19-E383-B943-917F-55AFEF81D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1411599"/>
            <a:ext cx="5029200" cy="4034799"/>
          </a:xfrm>
          <a:prstGeom prst="rect">
            <a:avLst/>
          </a:prstGeom>
        </p:spPr>
      </p:pic>
      <p:sp>
        <p:nvSpPr>
          <p:cNvPr id="7" name="Left Arrow 6">
            <a:extLst>
              <a:ext uri="{FF2B5EF4-FFF2-40B4-BE49-F238E27FC236}">
                <a16:creationId xmlns="" xmlns:a16="http://schemas.microsoft.com/office/drawing/2014/main" id="{A87ABD6E-E704-9E43-913B-4B8FB09F6743}"/>
              </a:ext>
            </a:extLst>
          </p:cNvPr>
          <p:cNvSpPr/>
          <p:nvPr/>
        </p:nvSpPr>
        <p:spPr>
          <a:xfrm rot="20426001">
            <a:off x="4239118" y="3374908"/>
            <a:ext cx="1986772" cy="855517"/>
          </a:xfrm>
          <a:prstGeom prst="leftArrow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EB009E3-0E00-C64C-A5F2-04CF15691CDC}"/>
              </a:ext>
            </a:extLst>
          </p:cNvPr>
          <p:cNvSpPr/>
          <p:nvPr/>
        </p:nvSpPr>
        <p:spPr>
          <a:xfrm>
            <a:off x="7100888" y="2269435"/>
            <a:ext cx="3935476" cy="201909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7E594D1-637A-2749-AA31-4D69AB06FB4A}"/>
              </a:ext>
            </a:extLst>
          </p:cNvPr>
          <p:cNvSpPr/>
          <p:nvPr/>
        </p:nvSpPr>
        <p:spPr>
          <a:xfrm>
            <a:off x="7372350" y="2514600"/>
            <a:ext cx="3357563" cy="1773928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600" b="1" dirty="0">
                <a:solidFill>
                  <a:schemeClr val="tx1"/>
                </a:solidFill>
              </a:rPr>
              <a:t>동전</a:t>
            </a:r>
            <a:endParaRPr lang="en-US" sz="9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67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842605E-9B06-E847-8398-AA94A98DF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88349"/>
            <a:ext cx="4814888" cy="359182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A240B29-F3D9-CF4A-B874-4A9C9C703D2D}"/>
              </a:ext>
            </a:extLst>
          </p:cNvPr>
          <p:cNvSpPr/>
          <p:nvPr/>
        </p:nvSpPr>
        <p:spPr>
          <a:xfrm>
            <a:off x="4814889" y="2481470"/>
            <a:ext cx="7229476" cy="201909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600" b="1" dirty="0" smtClean="0">
                <a:solidFill>
                  <a:srgbClr val="1F55B2"/>
                </a:solidFill>
                <a:latin typeface="+mn-ea"/>
              </a:rPr>
              <a:t>아빠한테서 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받은 용돈을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C88C263-9375-9449-9851-C87B02A06B34}"/>
              </a:ext>
            </a:extLst>
          </p:cNvPr>
          <p:cNvSpPr/>
          <p:nvPr/>
        </p:nvSpPr>
        <p:spPr>
          <a:xfrm>
            <a:off x="9895840" y="3107690"/>
            <a:ext cx="1728582" cy="700088"/>
          </a:xfrm>
          <a:prstGeom prst="rect">
            <a:avLst/>
          </a:prstGeom>
          <a:noFill/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</a:rPr>
              <a:t>모으다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39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010E5B2-A7C2-054E-974E-839588FD8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00" y="1122361"/>
            <a:ext cx="4667978" cy="46132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FA01316-D5D2-B447-85C2-406E653C1232}"/>
              </a:ext>
            </a:extLst>
          </p:cNvPr>
          <p:cNvSpPr/>
          <p:nvPr/>
        </p:nvSpPr>
        <p:spPr>
          <a:xfrm>
            <a:off x="4908577" y="2667208"/>
            <a:ext cx="7283420" cy="2119105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4400" b="1" dirty="0">
                <a:solidFill>
                  <a:srgbClr val="1F55B2"/>
                </a:solidFill>
                <a:latin typeface="+mn-ea"/>
              </a:rPr>
              <a:t>사탕이 먹고 싶어서 삼촌이 준 용돈을 </a:t>
            </a:r>
            <a:r>
              <a:rPr lang="en-US" altLang="ko-KR" sz="4400" b="1" dirty="0">
                <a:solidFill>
                  <a:srgbClr val="1F55B2"/>
                </a:solidFill>
                <a:latin typeface="+mn-ea"/>
              </a:rPr>
              <a:t>_________</a:t>
            </a:r>
            <a:r>
              <a:rPr lang="ko-KR" altLang="en-US" sz="44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44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CE36D1E-A2DF-A748-9DEE-9084C07730BA}"/>
              </a:ext>
            </a:extLst>
          </p:cNvPr>
          <p:cNvSpPr/>
          <p:nvPr/>
        </p:nvSpPr>
        <p:spPr>
          <a:xfrm>
            <a:off x="7636440" y="3855348"/>
            <a:ext cx="1800225" cy="642145"/>
          </a:xfrm>
          <a:prstGeom prst="rect">
            <a:avLst/>
          </a:prstGeom>
          <a:noFill/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쓰다</a:t>
            </a:r>
            <a:endParaRPr lang="en-US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77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80F3612-8013-BC48-94AD-AF01A241B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2" y="1722432"/>
            <a:ext cx="4226334" cy="34131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F64E2C2-AFDD-1C43-8627-07F0E0BB9EF0}"/>
              </a:ext>
            </a:extLst>
          </p:cNvPr>
          <p:cNvSpPr/>
          <p:nvPr/>
        </p:nvSpPr>
        <p:spPr>
          <a:xfrm>
            <a:off x="4373966" y="2481470"/>
            <a:ext cx="7670399" cy="201909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할머니한테서 받은 돈을 저금통에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___________.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43BE683-11DB-984B-9C40-46A13AEA2D9E}"/>
              </a:ext>
            </a:extLst>
          </p:cNvPr>
          <p:cNvSpPr/>
          <p:nvPr/>
        </p:nvSpPr>
        <p:spPr>
          <a:xfrm>
            <a:off x="4373966" y="3507312"/>
            <a:ext cx="2318087" cy="572984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</a:rPr>
              <a:t>저금하다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0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80F3612-8013-BC48-94AD-AF01A241B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2" y="1722432"/>
            <a:ext cx="4226334" cy="34131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F64E2C2-AFDD-1C43-8627-07F0E0BB9EF0}"/>
              </a:ext>
            </a:extLst>
          </p:cNvPr>
          <p:cNvSpPr/>
          <p:nvPr/>
        </p:nvSpPr>
        <p:spPr>
          <a:xfrm>
            <a:off x="4557713" y="2481470"/>
            <a:ext cx="7486652" cy="201909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나중에 컴퓨터를 사기 위해 용돈을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_____________.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E219189-8CA6-884D-A7EE-2F16C39CDA61}"/>
              </a:ext>
            </a:extLst>
          </p:cNvPr>
          <p:cNvSpPr/>
          <p:nvPr/>
        </p:nvSpPr>
        <p:spPr>
          <a:xfrm>
            <a:off x="4686303" y="3491016"/>
            <a:ext cx="2085971" cy="700088"/>
          </a:xfrm>
          <a:prstGeom prst="rect">
            <a:avLst/>
          </a:prstGeom>
          <a:noFill/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</a:rPr>
              <a:t>아끼다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4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E91B8E8-069B-024C-9D1D-09B8A1750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000250"/>
            <a:ext cx="5014914" cy="33331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E6B4201-1211-CB40-B25D-763F386680A6}"/>
              </a:ext>
            </a:extLst>
          </p:cNvPr>
          <p:cNvSpPr/>
          <p:nvPr/>
        </p:nvSpPr>
        <p:spPr>
          <a:xfrm>
            <a:off x="4747438" y="2676629"/>
            <a:ext cx="7444562" cy="1704768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지갑에 돈이 </a:t>
            </a:r>
            <a:r>
              <a:rPr lang="en-US" altLang="ko-KR" sz="4000" b="1" dirty="0">
                <a:solidFill>
                  <a:srgbClr val="1F55B2"/>
                </a:solidFill>
                <a:latin typeface="+mn-ea"/>
              </a:rPr>
              <a:t>__________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343941C-3F0D-5A48-947B-FDA1574F0FDA}"/>
              </a:ext>
            </a:extLst>
          </p:cNvPr>
          <p:cNvSpPr/>
          <p:nvPr/>
        </p:nvSpPr>
        <p:spPr>
          <a:xfrm>
            <a:off x="7836465" y="3106331"/>
            <a:ext cx="1800225" cy="598998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있다</a:t>
            </a:r>
            <a:endParaRPr lang="en-US" sz="54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06F28C4-7655-8C46-ABE0-C063375CAECD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670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E6B4201-1211-CB40-B25D-763F386680A6}"/>
              </a:ext>
            </a:extLst>
          </p:cNvPr>
          <p:cNvSpPr/>
          <p:nvPr/>
        </p:nvSpPr>
        <p:spPr>
          <a:xfrm>
            <a:off x="4747438" y="2676629"/>
            <a:ext cx="7444562" cy="1704768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지갑에 돈이 </a:t>
            </a:r>
            <a:r>
              <a:rPr lang="en-US" altLang="ko-KR" sz="4000" b="1" dirty="0">
                <a:solidFill>
                  <a:srgbClr val="1F55B2"/>
                </a:solidFill>
                <a:latin typeface="+mn-ea"/>
              </a:rPr>
              <a:t>__________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343941C-3F0D-5A48-947B-FDA1574F0FDA}"/>
              </a:ext>
            </a:extLst>
          </p:cNvPr>
          <p:cNvSpPr/>
          <p:nvPr/>
        </p:nvSpPr>
        <p:spPr>
          <a:xfrm>
            <a:off x="7836465" y="3106331"/>
            <a:ext cx="1800225" cy="598998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없다</a:t>
            </a:r>
            <a:endParaRPr lang="en-US" sz="54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06F28C4-7655-8C46-ABE0-C063375CAECD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898523A-4D03-B348-95B0-BBA3C57AF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" y="1783712"/>
            <a:ext cx="4682780" cy="341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5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899728-16FC-7847-868C-4D65E720881B}"/>
              </a:ext>
            </a:extLst>
          </p:cNvPr>
          <p:cNvSpPr txBox="1"/>
          <p:nvPr/>
        </p:nvSpPr>
        <p:spPr>
          <a:xfrm>
            <a:off x="71717" y="1045846"/>
            <a:ext cx="12048562" cy="4766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줄리아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토마스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내가 </a:t>
            </a:r>
            <a:r>
              <a:rPr lang="en-US" altLang="ko-KR" sz="2600" b="1" dirty="0">
                <a:latin typeface="+mn-ea"/>
              </a:rPr>
              <a:t>__________</a:t>
            </a:r>
            <a:r>
              <a:rPr lang="ko-KR" altLang="en-US" sz="2600" b="1" dirty="0">
                <a:latin typeface="+mn-ea"/>
              </a:rPr>
              <a:t>을 사 왔어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갑자기 저금통을 왜 샀어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줄리아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여기에 돈을 모아서 어버이날 선물을 사려고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와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그거 좋은 생각이네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줄리아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이제 용돈으로 과자 사 먹으면 안 돼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알았지</a:t>
            </a:r>
            <a:r>
              <a:rPr lang="en-US" altLang="ko-KR" sz="2600" b="1" dirty="0">
                <a:latin typeface="+mn-ea"/>
              </a:rPr>
              <a:t>?</a:t>
            </a:r>
            <a:r>
              <a:rPr lang="ko-KR" altLang="en-US" sz="2600" b="1" dirty="0">
                <a:latin typeface="+mn-ea"/>
              </a:rPr>
              <a:t> 여기에 돈을 모아야 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응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걱정 마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r>
              <a:rPr lang="en-US" altLang="ko-KR" sz="2600" b="1" dirty="0">
                <a:latin typeface="+mn-ea"/>
              </a:rPr>
              <a:t>_______________________________.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</p:txBody>
      </p:sp>
      <p:pic>
        <p:nvPicPr>
          <p:cNvPr id="5" name="Track 016" descr="Track 016">
            <a:hlinkClick r:id="" action="ppaction://media"/>
            <a:extLst>
              <a:ext uri="{FF2B5EF4-FFF2-40B4-BE49-F238E27FC236}">
                <a16:creationId xmlns="" xmlns:a16="http://schemas.microsoft.com/office/drawing/2014/main" id="{DDF6A775-21F0-A04A-B5A2-9463937C0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529" y="-124033"/>
            <a:ext cx="2106484" cy="210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9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여러분은 용돈을 받아요</a:t>
            </a:r>
            <a:r>
              <a:rPr lang="en-US" altLang="ko-KR" sz="4800" b="1" dirty="0">
                <a:latin typeface="+mn-ea"/>
              </a:rPr>
              <a:t>?</a:t>
            </a:r>
            <a:r>
              <a:rPr lang="ko-KR" altLang="en-US" sz="4800" b="1" dirty="0">
                <a:latin typeface="+mn-ea"/>
              </a:rPr>
              <a:t> 어떻게 받아요</a:t>
            </a:r>
            <a:r>
              <a:rPr lang="en-US" altLang="ko-KR" sz="4800" b="1" dirty="0">
                <a:latin typeface="+mn-ea"/>
              </a:rPr>
              <a:t>?</a:t>
            </a:r>
            <a:r>
              <a:rPr lang="ko-KR" altLang="en-US" sz="4800" b="1" dirty="0">
                <a:latin typeface="+mn-ea"/>
              </a:rPr>
              <a:t> 얼마나 받아요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0E458D3-B874-4743-8003-72633BB57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274" y="1643063"/>
            <a:ext cx="7004015" cy="4512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8731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899728-16FC-7847-868C-4D65E720881B}"/>
              </a:ext>
            </a:extLst>
          </p:cNvPr>
          <p:cNvSpPr txBox="1"/>
          <p:nvPr/>
        </p:nvSpPr>
        <p:spPr>
          <a:xfrm>
            <a:off x="71717" y="1045846"/>
            <a:ext cx="12048562" cy="4766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줄리아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토마스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내가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저금통</a:t>
            </a:r>
            <a:r>
              <a:rPr lang="ko-KR" altLang="en-US" sz="2600" b="1" dirty="0">
                <a:latin typeface="+mn-ea"/>
              </a:rPr>
              <a:t>을 사 왔어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갑자기 저금통을 왜 샀어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줄리아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여기에 돈을 모아서 어버이날 선물을 사려고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와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그거 좋은 생각이네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줄리아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이제 용돈으로 과자 사 먹으면 안 돼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알았지</a:t>
            </a:r>
            <a:r>
              <a:rPr lang="en-US" altLang="ko-KR" sz="2600" b="1" dirty="0">
                <a:latin typeface="+mn-ea"/>
              </a:rPr>
              <a:t>?</a:t>
            </a:r>
            <a:r>
              <a:rPr lang="ko-KR" altLang="en-US" sz="2600" b="1" dirty="0">
                <a:latin typeface="+mn-ea"/>
              </a:rPr>
              <a:t> 여기에 돈을 모아야 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응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걱정 마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용돈 아껴서 </a:t>
            </a:r>
            <a:r>
              <a:rPr lang="ko-KR" altLang="en-US" sz="2600" b="1" u="sng" dirty="0" err="1">
                <a:solidFill>
                  <a:srgbClr val="1F55B2"/>
                </a:solidFill>
                <a:latin typeface="+mn-ea"/>
              </a:rPr>
              <a:t>저금할게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</p:txBody>
      </p:sp>
      <p:pic>
        <p:nvPicPr>
          <p:cNvPr id="5" name="Track 016" descr="Track 016">
            <a:hlinkClick r:id="" action="ppaction://media"/>
            <a:extLst>
              <a:ext uri="{FF2B5EF4-FFF2-40B4-BE49-F238E27FC236}">
                <a16:creationId xmlns="" xmlns:a16="http://schemas.microsoft.com/office/drawing/2014/main" id="{DDF6A775-21F0-A04A-B5A2-9463937C0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529" y="-124033"/>
            <a:ext cx="2106484" cy="210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0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3453922-65A9-614A-8E45-83754357681D}"/>
              </a:ext>
            </a:extLst>
          </p:cNvPr>
          <p:cNvSpPr/>
          <p:nvPr/>
        </p:nvSpPr>
        <p:spPr>
          <a:xfrm>
            <a:off x="1609723" y="2875001"/>
            <a:ext cx="92868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>
                <a:latin typeface="+mn-ea"/>
                <a:hlinkClick r:id="rId4"/>
              </a:rPr>
              <a:t>Unit 6 Quizlet </a:t>
            </a:r>
            <a:r>
              <a:rPr lang="ko-KR" altLang="en-US" sz="6600" b="1" dirty="0">
                <a:latin typeface="+mn-ea"/>
                <a:hlinkClick r:id="rId4"/>
              </a:rPr>
              <a:t>바로가기 </a:t>
            </a:r>
            <a:endParaRPr lang="en-US" sz="6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808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30016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8967B9C-ADB1-354A-A8F6-1D05DAA6D5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13" t="44745" r="71058" b="13981"/>
          <a:stretch/>
        </p:blipFill>
        <p:spPr>
          <a:xfrm>
            <a:off x="2014537" y="71438"/>
            <a:ext cx="1814513" cy="11715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97F4E83-D73C-4846-B483-FCE6C3D80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511" y="1299249"/>
            <a:ext cx="10086974" cy="49596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9BC752D-2BDB-F04E-889B-ED3130BE0B44}"/>
              </a:ext>
            </a:extLst>
          </p:cNvPr>
          <p:cNvSpPr/>
          <p:nvPr/>
        </p:nvSpPr>
        <p:spPr>
          <a:xfrm>
            <a:off x="3829051" y="57150"/>
            <a:ext cx="7329487" cy="118586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복도에서 뛰면 </a:t>
            </a:r>
            <a:r>
              <a:rPr lang="ko-KR" altLang="en-US" sz="5400" b="1" u="sng" dirty="0">
                <a:solidFill>
                  <a:srgbClr val="1F55B2"/>
                </a:solidFill>
              </a:rPr>
              <a:t>안 돼요</a:t>
            </a:r>
            <a:endParaRPr lang="en-US" sz="5400" b="1" u="sng" dirty="0">
              <a:solidFill>
                <a:srgbClr val="1F55B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96915E-4F9E-E548-B57A-62CF82BFC3C5}"/>
              </a:ext>
            </a:extLst>
          </p:cNvPr>
          <p:cNvSpPr txBox="1"/>
          <p:nvPr/>
        </p:nvSpPr>
        <p:spPr>
          <a:xfrm>
            <a:off x="5278493" y="1827078"/>
            <a:ext cx="6077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복도에 쓰레기를 버리면 </a:t>
            </a:r>
            <a:r>
              <a:rPr lang="ko-KR" altLang="en-US" sz="2800" b="1" dirty="0">
                <a:solidFill>
                  <a:srgbClr val="1F55B2"/>
                </a:solidFill>
              </a:rPr>
              <a:t>안 돼요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5054E26-DB6C-5A4D-A177-D4966E32E9D5}"/>
              </a:ext>
            </a:extLst>
          </p:cNvPr>
          <p:cNvSpPr txBox="1"/>
          <p:nvPr/>
        </p:nvSpPr>
        <p:spPr>
          <a:xfrm>
            <a:off x="5367868" y="3503502"/>
            <a:ext cx="6077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공원에서 꽃을 꺾으면 </a:t>
            </a:r>
            <a:r>
              <a:rPr lang="ko-KR" altLang="en-US" sz="2800" b="1" dirty="0">
                <a:solidFill>
                  <a:srgbClr val="1F55B2"/>
                </a:solidFill>
              </a:rPr>
              <a:t>안 돼요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F9E5A50-4FE3-F144-9398-C877DA356E68}"/>
              </a:ext>
            </a:extLst>
          </p:cNvPr>
          <p:cNvSpPr txBox="1"/>
          <p:nvPr/>
        </p:nvSpPr>
        <p:spPr>
          <a:xfrm>
            <a:off x="5367867" y="5240883"/>
            <a:ext cx="6077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친구와 싸우면 </a:t>
            </a:r>
            <a:r>
              <a:rPr lang="ko-KR" altLang="en-US" sz="2800" b="1" dirty="0">
                <a:solidFill>
                  <a:srgbClr val="1F55B2"/>
                </a:solidFill>
              </a:rPr>
              <a:t>안 돼요</a:t>
            </a:r>
            <a:endParaRPr lang="en-US" sz="2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01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44303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9BC752D-2BDB-F04E-889B-ED3130BE0B44}"/>
              </a:ext>
            </a:extLst>
          </p:cNvPr>
          <p:cNvSpPr/>
          <p:nvPr/>
        </p:nvSpPr>
        <p:spPr>
          <a:xfrm>
            <a:off x="3077963" y="41004"/>
            <a:ext cx="8101012" cy="126705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왜 저금해요</a:t>
            </a:r>
            <a:r>
              <a:rPr lang="en-US" altLang="ko-KR" sz="4000" dirty="0">
                <a:solidFill>
                  <a:schemeClr val="tx1"/>
                </a:solidFill>
                <a:latin typeface="+mn-ea"/>
              </a:rPr>
              <a:t>?</a:t>
            </a:r>
            <a:r>
              <a:rPr lang="en-US" sz="40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4000" dirty="0" smtClean="0">
                <a:solidFill>
                  <a:schemeClr val="tx1"/>
                </a:solidFill>
                <a:latin typeface="+mn-ea"/>
              </a:rPr>
              <a:t>(-(</a:t>
            </a:r>
            <a:r>
              <a:rPr lang="ko-KR" altLang="en-US" sz="4000" dirty="0" smtClean="0">
                <a:solidFill>
                  <a:schemeClr val="tx1"/>
                </a:solidFill>
                <a:latin typeface="+mn-ea"/>
              </a:rPr>
              <a:t>으</a:t>
            </a:r>
            <a:r>
              <a:rPr lang="en-US" altLang="ko-KR" sz="40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4000" dirty="0" smtClean="0">
                <a:solidFill>
                  <a:schemeClr val="tx1"/>
                </a:solidFill>
                <a:latin typeface="+mn-ea"/>
              </a:rPr>
              <a:t>려고 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하다</a:t>
            </a:r>
            <a:r>
              <a:rPr lang="en-US" altLang="ko-KR" sz="4000" dirty="0">
                <a:solidFill>
                  <a:schemeClr val="tx1"/>
                </a:solidFill>
                <a:latin typeface="+mn-ea"/>
              </a:rPr>
              <a:t>)</a:t>
            </a:r>
            <a:endParaRPr lang="en-US" sz="4000" dirty="0">
              <a:solidFill>
                <a:schemeClr val="tx1"/>
              </a:solidFill>
              <a:latin typeface="+mn-ea"/>
            </a:endParaRPr>
          </a:p>
          <a:p>
            <a:r>
              <a:rPr lang="en-US" sz="4000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부모님 선물을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사려고 저금해요</a:t>
            </a:r>
            <a:endParaRPr lang="en-US" sz="4000" b="1" u="sng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37B7B2B-68D4-CF48-ADF3-8F9933464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058" y="41004"/>
            <a:ext cx="1866905" cy="1267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F5EB440-F1C4-DA4D-BA6A-BC316E981B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29431"/>
            <a:ext cx="12191997" cy="48303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516C25F-8580-A143-8793-E8AB042B340F}"/>
              </a:ext>
            </a:extLst>
          </p:cNvPr>
          <p:cNvSpPr txBox="1"/>
          <p:nvPr/>
        </p:nvSpPr>
        <p:spPr>
          <a:xfrm>
            <a:off x="5729288" y="2274252"/>
            <a:ext cx="6462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종이배 하고 종이비행기를 </a:t>
            </a:r>
            <a:r>
              <a:rPr lang="ko-KR" altLang="en-US" sz="2400" b="1" u="sng" dirty="0">
                <a:solidFill>
                  <a:srgbClr val="1F55B2"/>
                </a:solidFill>
              </a:rPr>
              <a:t>접으려고 샀어</a:t>
            </a:r>
            <a:endParaRPr lang="en-US" sz="2400" b="1" u="sng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3BE4A5A-BDB8-0545-AA7B-229063567759}"/>
              </a:ext>
            </a:extLst>
          </p:cNvPr>
          <p:cNvSpPr txBox="1"/>
          <p:nvPr/>
        </p:nvSpPr>
        <p:spPr>
          <a:xfrm>
            <a:off x="5729287" y="3891251"/>
            <a:ext cx="6462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야구 장갑을 </a:t>
            </a:r>
            <a:r>
              <a:rPr lang="ko-KR" altLang="en-US" sz="2400" b="1" u="sng" dirty="0">
                <a:solidFill>
                  <a:srgbClr val="1F55B2"/>
                </a:solidFill>
              </a:rPr>
              <a:t>사려고 모아요</a:t>
            </a:r>
            <a:endParaRPr lang="en-US" sz="2400" b="1" u="sng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B328B6B-575E-F14F-B4AF-AD004B067185}"/>
              </a:ext>
            </a:extLst>
          </p:cNvPr>
          <p:cNvSpPr txBox="1"/>
          <p:nvPr/>
        </p:nvSpPr>
        <p:spPr>
          <a:xfrm>
            <a:off x="5729286" y="5613343"/>
            <a:ext cx="6462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일기를 </a:t>
            </a:r>
            <a:r>
              <a:rPr lang="ko-KR" altLang="en-US" sz="2400" b="1" u="sng" dirty="0">
                <a:solidFill>
                  <a:srgbClr val="1F55B2"/>
                </a:solidFill>
              </a:rPr>
              <a:t>쓰려고</a:t>
            </a:r>
            <a:r>
              <a:rPr lang="ko-KR" altLang="en-US" sz="2400" b="1" dirty="0"/>
              <a:t> </a:t>
            </a:r>
            <a:r>
              <a:rPr lang="ko-KR" altLang="en-US" sz="2400" b="1" dirty="0">
                <a:solidFill>
                  <a:srgbClr val="1F55B2"/>
                </a:solidFill>
              </a:rPr>
              <a:t>샀어요</a:t>
            </a:r>
            <a:endParaRPr lang="en-US" sz="2400" b="1" u="sng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14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-15756"/>
            <a:ext cx="12191998" cy="125810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55 </a:t>
            </a:r>
            <a:r>
              <a:rPr lang="ko-KR" altLang="en-US" sz="4400" b="1" dirty="0">
                <a:latin typeface="+mn-ea"/>
              </a:rPr>
              <a:t>친구들과 </a:t>
            </a:r>
            <a:r>
              <a:rPr lang="ko-KR" altLang="en-US" sz="4400" b="1" dirty="0" smtClean="0">
                <a:latin typeface="+mn-ea"/>
              </a:rPr>
              <a:t>이야기해 보고 발표해 보아요</a:t>
            </a:r>
            <a:endParaRPr lang="en-US" sz="4400" b="1" dirty="0">
              <a:latin typeface="+mn-ea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F21094D4-8272-DF4B-86F7-5B29A1E0E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323957"/>
              </p:ext>
            </p:extLst>
          </p:nvPr>
        </p:nvGraphicFramePr>
        <p:xfrm>
          <a:off x="680224" y="1826162"/>
          <a:ext cx="10727474" cy="3849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071">
                  <a:extLst>
                    <a:ext uri="{9D8B030D-6E8A-4147-A177-3AD203B41FA5}">
                      <a16:colId xmlns="" xmlns:a16="http://schemas.microsoft.com/office/drawing/2014/main" val="1670469491"/>
                    </a:ext>
                  </a:extLst>
                </a:gridCol>
                <a:gridCol w="8125403">
                  <a:extLst>
                    <a:ext uri="{9D8B030D-6E8A-4147-A177-3AD203B41FA5}">
                      <a16:colId xmlns="" xmlns:a16="http://schemas.microsoft.com/office/drawing/2014/main" val="1341157623"/>
                    </a:ext>
                  </a:extLst>
                </a:gridCol>
              </a:tblGrid>
              <a:tr h="76996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친구 이름</a:t>
                      </a:r>
                      <a:endParaRPr lang="en-US" sz="3600" dirty="0"/>
                    </a:p>
                  </a:txBody>
                  <a:tcPr anchor="ctr"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용돈을 아끼는 방법</a:t>
                      </a:r>
                      <a:endParaRPr lang="en-US" sz="3600" dirty="0"/>
                    </a:p>
                  </a:txBody>
                  <a:tcPr anchor="ctr">
                    <a:solidFill>
                      <a:srgbClr val="8FD2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48045450"/>
                  </a:ext>
                </a:extLst>
              </a:tr>
              <a:tr h="76996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지수 </a:t>
                      </a:r>
                      <a:endParaRPr lang="en-US" sz="3600" dirty="0"/>
                    </a:p>
                  </a:txBody>
                  <a:tcPr anchor="ctr">
                    <a:solidFill>
                      <a:srgbClr val="CEF5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꼭 필요하지 않은 물건은 사지 않아요</a:t>
                      </a:r>
                      <a:endParaRPr lang="en-US" sz="3600" dirty="0"/>
                    </a:p>
                  </a:txBody>
                  <a:tcPr anchor="ctr">
                    <a:solidFill>
                      <a:srgbClr val="CEF5C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0789039"/>
                  </a:ext>
                </a:extLst>
              </a:tr>
              <a:tr h="76996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CEF5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CEF5C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2572049"/>
                  </a:ext>
                </a:extLst>
              </a:tr>
              <a:tr h="769962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rgbClr val="CEF5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CEF5C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267569"/>
                  </a:ext>
                </a:extLst>
              </a:tr>
              <a:tr h="769962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rgbClr val="CEF5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CEF5C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0255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2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2"/>
            <a:ext cx="12191998" cy="98130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56 </a:t>
            </a:r>
            <a:r>
              <a:rPr lang="ko-KR" altLang="en-US" sz="4800" b="1" dirty="0" smtClean="0">
                <a:latin typeface="+mn-ea"/>
              </a:rPr>
              <a:t>들어 보고 </a:t>
            </a:r>
            <a:r>
              <a:rPr lang="ko-KR" altLang="en-US" sz="4800" b="1" dirty="0">
                <a:latin typeface="+mn-ea"/>
              </a:rPr>
              <a:t>문제 </a:t>
            </a:r>
            <a:r>
              <a:rPr lang="ko-KR" altLang="en-US" sz="4800" b="1" dirty="0" smtClean="0">
                <a:latin typeface="+mn-ea"/>
              </a:rPr>
              <a:t>풀어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54896F9-54C1-AD41-B797-16AFD1240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95" y="981308"/>
            <a:ext cx="11474606" cy="4597553"/>
          </a:xfrm>
          <a:prstGeom prst="rect">
            <a:avLst/>
          </a:prstGeom>
        </p:spPr>
      </p:pic>
      <p:pic>
        <p:nvPicPr>
          <p:cNvPr id="4" name="Track 017" descr="Track 017">
            <a:hlinkClick r:id="" action="ppaction://media"/>
            <a:extLst>
              <a:ext uri="{FF2B5EF4-FFF2-40B4-BE49-F238E27FC236}">
                <a16:creationId xmlns="" xmlns:a16="http://schemas.microsoft.com/office/drawing/2014/main" id="{A34AAB3A-478F-5845-87B2-B46BCCD2EB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58098" y="915840"/>
            <a:ext cx="1305188" cy="123217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754870" y="3461174"/>
            <a:ext cx="418191" cy="423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9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660493" y="621750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C9083F-A227-A14D-8C58-B1779AB61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610" y="981308"/>
            <a:ext cx="5932449" cy="722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3032C4B-4264-EB49-9C7B-D1A7605275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610" y="1703558"/>
            <a:ext cx="10184780" cy="45326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5103B3C-B7D2-744E-B329-9B98D3AFB6C4}"/>
              </a:ext>
            </a:extLst>
          </p:cNvPr>
          <p:cNvSpPr/>
          <p:nvPr/>
        </p:nvSpPr>
        <p:spPr>
          <a:xfrm>
            <a:off x="2" y="2"/>
            <a:ext cx="12191998" cy="98130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56 </a:t>
            </a:r>
            <a:r>
              <a:rPr lang="ko-KR" altLang="en-US" sz="4800" b="1" dirty="0" smtClean="0">
                <a:latin typeface="+mn-ea"/>
              </a:rPr>
              <a:t>들어 보고 </a:t>
            </a:r>
            <a:r>
              <a:rPr lang="ko-KR" altLang="en-US" sz="4800" b="1" dirty="0">
                <a:latin typeface="+mn-ea"/>
              </a:rPr>
              <a:t>문제 </a:t>
            </a:r>
            <a:r>
              <a:rPr lang="ko-KR" altLang="en-US" sz="4800" b="1" dirty="0" smtClean="0">
                <a:latin typeface="+mn-ea"/>
              </a:rPr>
              <a:t>풀어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9" name="Track 017" descr="Track 017">
            <a:hlinkClick r:id="" action="ppaction://media"/>
            <a:extLst>
              <a:ext uri="{FF2B5EF4-FFF2-40B4-BE49-F238E27FC236}">
                <a16:creationId xmlns="" xmlns:a16="http://schemas.microsoft.com/office/drawing/2014/main" id="{54952B26-C8E4-4F4F-8D5B-2360CDF0D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91134" y="1004840"/>
            <a:ext cx="1494839" cy="1411214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506129" y="3467947"/>
            <a:ext cx="418191" cy="423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3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81019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+mn-ea"/>
              </a:rPr>
              <a:t>P. </a:t>
            </a:r>
            <a:r>
              <a:rPr lang="en-US" sz="4000" b="1" dirty="0">
                <a:latin typeface="+mn-ea"/>
              </a:rPr>
              <a:t>57 </a:t>
            </a:r>
            <a:r>
              <a:rPr lang="ko-KR" altLang="en-US" sz="4000" b="1" dirty="0" smtClean="0">
                <a:latin typeface="+mn-ea"/>
              </a:rPr>
              <a:t>읽어 봐요</a:t>
            </a:r>
            <a:endParaRPr lang="en-US" sz="40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0EC384A-17DD-A34E-9380-B70E92657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539" y="810195"/>
            <a:ext cx="9407446" cy="42970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D12C814-38B0-9044-91AE-F207EEBAD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539" y="5107259"/>
            <a:ext cx="9407446" cy="1152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56AC56B-0C6F-E946-908A-CDC610091B3C}"/>
              </a:ext>
            </a:extLst>
          </p:cNvPr>
          <p:cNvSpPr txBox="1"/>
          <p:nvPr/>
        </p:nvSpPr>
        <p:spPr>
          <a:xfrm>
            <a:off x="1893258" y="5687735"/>
            <a:ext cx="8887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토마스는 사고 싶은 것을 사고 누나는 저금을 해요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D196830-EF1D-EC47-8AE1-C46A6752078E}"/>
              </a:ext>
            </a:extLst>
          </p:cNvPr>
          <p:cNvCxnSpPr>
            <a:cxnSpLocks/>
          </p:cNvCxnSpPr>
          <p:nvPr/>
        </p:nvCxnSpPr>
        <p:spPr>
          <a:xfrm>
            <a:off x="1602059" y="2381133"/>
            <a:ext cx="6527529" cy="0"/>
          </a:xfrm>
          <a:prstGeom prst="line">
            <a:avLst/>
          </a:prstGeom>
          <a:ln w="5715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5607FF88-E17C-004E-862E-BDACA7DA3C43}"/>
              </a:ext>
            </a:extLst>
          </p:cNvPr>
          <p:cNvCxnSpPr>
            <a:cxnSpLocks/>
          </p:cNvCxnSpPr>
          <p:nvPr/>
        </p:nvCxnSpPr>
        <p:spPr>
          <a:xfrm>
            <a:off x="4549698" y="2666884"/>
            <a:ext cx="5351540" cy="0"/>
          </a:xfrm>
          <a:prstGeom prst="line">
            <a:avLst/>
          </a:prstGeom>
          <a:ln w="5715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21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81019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+mn-ea"/>
              </a:rPr>
              <a:t>P. </a:t>
            </a:r>
            <a:r>
              <a:rPr lang="en-US" sz="4000" b="1" dirty="0">
                <a:latin typeface="+mn-ea"/>
              </a:rPr>
              <a:t>57 </a:t>
            </a:r>
            <a:r>
              <a:rPr lang="ko-KR" altLang="en-US" sz="4000" b="1" dirty="0" smtClean="0">
                <a:latin typeface="+mn-ea"/>
              </a:rPr>
              <a:t>읽어 봐요</a:t>
            </a:r>
            <a:endParaRPr lang="en-US" sz="40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0EC384A-17DD-A34E-9380-B70E926578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270"/>
          <a:stretch/>
        </p:blipFill>
        <p:spPr>
          <a:xfrm>
            <a:off x="1392275" y="810194"/>
            <a:ext cx="9407446" cy="36057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6F70DBA-B00B-314C-BC30-69C6BD796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909" y="4415984"/>
            <a:ext cx="5430644" cy="184379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F961B890-6E85-7045-B631-5AE59BFEF890}"/>
              </a:ext>
            </a:extLst>
          </p:cNvPr>
          <p:cNvCxnSpPr/>
          <p:nvPr/>
        </p:nvCxnSpPr>
        <p:spPr>
          <a:xfrm>
            <a:off x="5464098" y="1795346"/>
            <a:ext cx="4493941" cy="0"/>
          </a:xfrm>
          <a:prstGeom prst="line">
            <a:avLst/>
          </a:prstGeom>
          <a:ln w="5715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5F7B2E1A-44B2-C04B-B415-A4932E2E1539}"/>
              </a:ext>
            </a:extLst>
          </p:cNvPr>
          <p:cNvCxnSpPr>
            <a:cxnSpLocks/>
          </p:cNvCxnSpPr>
          <p:nvPr/>
        </p:nvCxnSpPr>
        <p:spPr>
          <a:xfrm>
            <a:off x="1758176" y="3743093"/>
            <a:ext cx="3360234" cy="0"/>
          </a:xfrm>
          <a:prstGeom prst="line">
            <a:avLst/>
          </a:prstGeom>
          <a:ln w="5715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24DE6533-543D-AE42-B459-A3153234276D}"/>
              </a:ext>
            </a:extLst>
          </p:cNvPr>
          <p:cNvCxnSpPr>
            <a:cxnSpLocks/>
          </p:cNvCxnSpPr>
          <p:nvPr/>
        </p:nvCxnSpPr>
        <p:spPr>
          <a:xfrm>
            <a:off x="1758176" y="3436434"/>
            <a:ext cx="6281853" cy="0"/>
          </a:xfrm>
          <a:prstGeom prst="line">
            <a:avLst/>
          </a:prstGeom>
          <a:ln w="5715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524576" y="4775198"/>
            <a:ext cx="418191" cy="423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2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737394E-A9EF-EB46-A6F2-B22AE2CCD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796" y="4869575"/>
            <a:ext cx="9747794" cy="1390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9F0045-CD5F-3746-A628-1BED4A2F3B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734"/>
          <a:stretch/>
        </p:blipFill>
        <p:spPr>
          <a:xfrm>
            <a:off x="1180401" y="810194"/>
            <a:ext cx="9658584" cy="405938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BAC7766-8E54-A246-AE74-4895BA8B9EF9}"/>
              </a:ext>
            </a:extLst>
          </p:cNvPr>
          <p:cNvSpPr/>
          <p:nvPr/>
        </p:nvSpPr>
        <p:spPr>
          <a:xfrm>
            <a:off x="-1" y="1"/>
            <a:ext cx="12191998" cy="81019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+mn-ea"/>
              </a:rPr>
              <a:t>P. </a:t>
            </a:r>
            <a:r>
              <a:rPr lang="en-US" sz="4000" b="1" dirty="0">
                <a:latin typeface="+mn-ea"/>
              </a:rPr>
              <a:t>57 </a:t>
            </a:r>
            <a:r>
              <a:rPr lang="ko-KR" altLang="en-US" sz="4000" b="1" dirty="0" smtClean="0">
                <a:latin typeface="+mn-ea"/>
              </a:rPr>
              <a:t>읽어 봐요</a:t>
            </a:r>
            <a:endParaRPr lang="en-US" sz="40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1A05EBC-441F-DF40-8055-A605D7177E14}"/>
              </a:ext>
            </a:extLst>
          </p:cNvPr>
          <p:cNvSpPr txBox="1"/>
          <p:nvPr/>
        </p:nvSpPr>
        <p:spPr>
          <a:xfrm>
            <a:off x="1617997" y="5645954"/>
            <a:ext cx="9010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누나는 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1000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달러를 모았어요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토마스는 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500</a:t>
            </a:r>
            <a:r>
              <a:rPr lang="ko-KR" altLang="en-US" sz="2000" b="1" dirty="0" smtClean="0">
                <a:solidFill>
                  <a:srgbClr val="1F55B2"/>
                </a:solidFill>
                <a:latin typeface="+mn-ea"/>
              </a:rPr>
              <a:t>달러를 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모으려고 해요</a:t>
            </a:r>
            <a:endParaRPr lang="en-US" sz="2000" b="1" dirty="0">
              <a:solidFill>
                <a:srgbClr val="1F55B2"/>
              </a:solidFill>
              <a:latin typeface="+mn-ea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AA787711-52F8-7A49-9D06-945D3CF23FF7}"/>
              </a:ext>
            </a:extLst>
          </p:cNvPr>
          <p:cNvCxnSpPr>
            <a:cxnSpLocks/>
          </p:cNvCxnSpPr>
          <p:nvPr/>
        </p:nvCxnSpPr>
        <p:spPr>
          <a:xfrm>
            <a:off x="1180401" y="2334207"/>
            <a:ext cx="4915599" cy="0"/>
          </a:xfrm>
          <a:prstGeom prst="line">
            <a:avLst/>
          </a:prstGeom>
          <a:ln w="5715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EB614741-690E-2640-BAF8-41CBC786D6FA}"/>
              </a:ext>
            </a:extLst>
          </p:cNvPr>
          <p:cNvCxnSpPr>
            <a:cxnSpLocks/>
          </p:cNvCxnSpPr>
          <p:nvPr/>
        </p:nvCxnSpPr>
        <p:spPr>
          <a:xfrm>
            <a:off x="4453052" y="1950534"/>
            <a:ext cx="6430538" cy="0"/>
          </a:xfrm>
          <a:prstGeom prst="line">
            <a:avLst/>
          </a:prstGeom>
          <a:ln w="5715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22F963D7-6A4A-804A-8423-194642D1815D}"/>
              </a:ext>
            </a:extLst>
          </p:cNvPr>
          <p:cNvCxnSpPr>
            <a:cxnSpLocks/>
          </p:cNvCxnSpPr>
          <p:nvPr/>
        </p:nvCxnSpPr>
        <p:spPr>
          <a:xfrm>
            <a:off x="1538868" y="4519844"/>
            <a:ext cx="9300117" cy="0"/>
          </a:xfrm>
          <a:prstGeom prst="line">
            <a:avLst/>
          </a:prstGeom>
          <a:ln w="5715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24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48311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latin typeface="+mn-ea"/>
              </a:rPr>
              <a:t>여러분은 용돈으로 </a:t>
            </a:r>
            <a:r>
              <a:rPr lang="en-US" altLang="ko-KR" sz="3200" b="1" dirty="0">
                <a:latin typeface="+mn-ea"/>
              </a:rPr>
              <a:t>$100</a:t>
            </a:r>
            <a:r>
              <a:rPr lang="ko-KR" altLang="en-US" sz="3200" b="1" dirty="0">
                <a:latin typeface="+mn-ea"/>
              </a:rPr>
              <a:t>을 받으면 무엇을 할 거예요</a:t>
            </a:r>
            <a:r>
              <a:rPr lang="en-US" altLang="ko-KR" sz="3200" b="1" dirty="0">
                <a:latin typeface="+mn-ea"/>
              </a:rPr>
              <a:t>?</a:t>
            </a:r>
            <a:r>
              <a:rPr lang="ko-KR" altLang="en-US" sz="3200" b="1" dirty="0">
                <a:latin typeface="+mn-ea"/>
              </a:rPr>
              <a:t> </a:t>
            </a:r>
            <a:endParaRPr lang="en-US" altLang="ko-KR" sz="3200" b="1" dirty="0">
              <a:latin typeface="+mn-ea"/>
            </a:endParaRPr>
          </a:p>
          <a:p>
            <a:pPr algn="ctr"/>
            <a:r>
              <a:rPr lang="ko-KR" altLang="en-US" sz="3200" b="1" dirty="0">
                <a:latin typeface="+mn-ea"/>
              </a:rPr>
              <a:t>얼마나 쓸 거예요</a:t>
            </a:r>
            <a:r>
              <a:rPr lang="en-US" altLang="ko-KR" sz="3200" b="1" dirty="0">
                <a:latin typeface="+mn-ea"/>
              </a:rPr>
              <a:t>?</a:t>
            </a:r>
            <a:r>
              <a:rPr lang="ko-KR" altLang="en-US" sz="3200" b="1" dirty="0">
                <a:latin typeface="+mn-ea"/>
              </a:rPr>
              <a:t> 얼마나 </a:t>
            </a:r>
            <a:r>
              <a:rPr lang="ko-KR" altLang="en-US" sz="3200" b="1" dirty="0" smtClean="0">
                <a:latin typeface="+mn-ea"/>
              </a:rPr>
              <a:t>저금할 </a:t>
            </a:r>
            <a:r>
              <a:rPr lang="ko-KR" altLang="en-US" sz="3200" b="1" dirty="0">
                <a:latin typeface="+mn-ea"/>
              </a:rPr>
              <a:t>거예요</a:t>
            </a:r>
            <a:r>
              <a:rPr lang="en-US" altLang="ko-KR" sz="3200" b="1" dirty="0">
                <a:latin typeface="+mn-ea"/>
              </a:rPr>
              <a:t>?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en-US" altLang="ko-KR" sz="3200" b="1" dirty="0" smtClean="0">
                <a:latin typeface="+mn-ea"/>
              </a:rPr>
              <a:t>P. </a:t>
            </a:r>
            <a:r>
              <a:rPr lang="en-US" altLang="ko-KR" sz="3200" b="1" dirty="0">
                <a:latin typeface="+mn-ea"/>
              </a:rPr>
              <a:t>58 </a:t>
            </a:r>
            <a:endParaRPr lang="en-US" sz="32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08A20AC-7942-7B43-8BD2-82052D5C4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15" y="2371260"/>
            <a:ext cx="10958566" cy="36233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297A3A1-6262-3243-BACC-801F8F2E3F06}"/>
              </a:ext>
            </a:extLst>
          </p:cNvPr>
          <p:cNvSpPr/>
          <p:nvPr/>
        </p:nvSpPr>
        <p:spPr>
          <a:xfrm>
            <a:off x="669073" y="1605776"/>
            <a:ext cx="3969834" cy="724829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1F55B2"/>
                </a:solidFill>
              </a:rPr>
              <a:t>그림</a:t>
            </a:r>
            <a:endParaRPr lang="en-US" sz="3600" b="1" dirty="0">
              <a:solidFill>
                <a:srgbClr val="1F55B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642E933-E681-F44D-8172-428F5BF459E6}"/>
              </a:ext>
            </a:extLst>
          </p:cNvPr>
          <p:cNvSpPr/>
          <p:nvPr/>
        </p:nvSpPr>
        <p:spPr>
          <a:xfrm>
            <a:off x="4947424" y="1605775"/>
            <a:ext cx="6627857" cy="724829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1F55B2"/>
                </a:solidFill>
              </a:rPr>
              <a:t>설명</a:t>
            </a:r>
            <a:endParaRPr lang="en-US" sz="36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552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face&#10;&#10;Description automatically generated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6001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 용돈 기입장을 만들어 봅시다</a:t>
            </a:r>
            <a:r>
              <a:rPr lang="en-US" altLang="ko-KR" sz="4800" b="1" dirty="0">
                <a:latin typeface="+mn-ea"/>
              </a:rPr>
              <a:t>!</a:t>
            </a:r>
          </a:p>
          <a:p>
            <a:pPr algn="ctr"/>
            <a:r>
              <a:rPr lang="ko-KR" altLang="en-US" sz="2800" b="1" dirty="0">
                <a:latin typeface="+mn-ea"/>
              </a:rPr>
              <a:t>여러분은 부모님께 얼마를 받고 얼마를 썼고 얼마를 남겼어요</a:t>
            </a:r>
            <a:r>
              <a:rPr lang="en-US" altLang="ko-KR" sz="2800" b="1" dirty="0">
                <a:latin typeface="+mn-ea"/>
              </a:rPr>
              <a:t>?</a:t>
            </a:r>
          </a:p>
          <a:p>
            <a:pPr algn="ctr"/>
            <a:r>
              <a:rPr lang="en-US" altLang="ko-KR" sz="2800" dirty="0">
                <a:latin typeface="+mn-ea"/>
              </a:rPr>
              <a:t>[</a:t>
            </a:r>
            <a:r>
              <a:rPr lang="ko-KR" altLang="en-US" sz="2800" dirty="0">
                <a:latin typeface="+mn-ea"/>
              </a:rPr>
              <a:t>숙제</a:t>
            </a:r>
            <a:r>
              <a:rPr lang="en-US" altLang="ko-KR" sz="2800" dirty="0">
                <a:latin typeface="+mn-ea"/>
              </a:rPr>
              <a:t>]</a:t>
            </a:r>
            <a:r>
              <a:rPr lang="ko-KR" altLang="en-US" sz="28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1</a:t>
            </a:r>
            <a:r>
              <a:rPr lang="ko-KR" altLang="en-US" sz="28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month </a:t>
            </a:r>
            <a:r>
              <a:rPr lang="ko-KR" altLang="en-US" sz="2800" dirty="0">
                <a:latin typeface="+mn-ea"/>
              </a:rPr>
              <a:t>용돈 기입장을 </a:t>
            </a:r>
            <a:r>
              <a:rPr lang="ko-KR" altLang="en-US" sz="2800" dirty="0" smtClean="0">
                <a:latin typeface="+mn-ea"/>
              </a:rPr>
              <a:t>만들어 보세요</a:t>
            </a:r>
            <a:r>
              <a:rPr lang="en-US" altLang="ko-KR" sz="2800" dirty="0" smtClean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pic>
        <p:nvPicPr>
          <p:cNvPr id="4" name="Picture 3" descr="A close up of a screen&#10;&#10;Description automatically generated">
            <a:extLst>
              <a:ext uri="{FF2B5EF4-FFF2-40B4-BE49-F238E27FC236}">
                <a16:creationId xmlns="" xmlns:a16="http://schemas.microsoft.com/office/drawing/2014/main" id="{4D184474-E872-7645-9154-9832738F81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00200"/>
            <a:ext cx="10101263" cy="4659582"/>
          </a:xfrm>
          <a:prstGeom prst="rect">
            <a:avLst/>
          </a:prstGeom>
        </p:spPr>
      </p:pic>
      <p:sp>
        <p:nvSpPr>
          <p:cNvPr id="12" name="Up Arrow 11">
            <a:extLst>
              <a:ext uri="{FF2B5EF4-FFF2-40B4-BE49-F238E27FC236}">
                <a16:creationId xmlns="" xmlns:a16="http://schemas.microsoft.com/office/drawing/2014/main" id="{D5C3900B-7A3D-1C4B-B984-306847DB2F81}"/>
              </a:ext>
            </a:extLst>
          </p:cNvPr>
          <p:cNvSpPr/>
          <p:nvPr/>
        </p:nvSpPr>
        <p:spPr>
          <a:xfrm>
            <a:off x="10527696" y="3007384"/>
            <a:ext cx="1282391" cy="1040509"/>
          </a:xfrm>
          <a:prstGeom prst="upArrow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2DB089F0-0C0E-3946-AC6F-C73D87F9338B}"/>
              </a:ext>
            </a:extLst>
          </p:cNvPr>
          <p:cNvSpPr/>
          <p:nvPr/>
        </p:nvSpPr>
        <p:spPr>
          <a:xfrm>
            <a:off x="10337180" y="4047893"/>
            <a:ext cx="1717288" cy="1343912"/>
          </a:xfrm>
          <a:prstGeom prst="round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rgbClr val="1F55B2"/>
                </a:solidFill>
              </a:rPr>
              <a:t>용돈 기입장 </a:t>
            </a:r>
            <a:r>
              <a:rPr lang="ko-KR" altLang="en-US" b="1" dirty="0" smtClean="0">
                <a:solidFill>
                  <a:srgbClr val="1F55B2"/>
                </a:solidFill>
              </a:rPr>
              <a:t>워드 파일 </a:t>
            </a:r>
            <a:r>
              <a:rPr lang="ko-KR" altLang="en-US" b="1" dirty="0">
                <a:solidFill>
                  <a:srgbClr val="1F55B2"/>
                </a:solidFill>
              </a:rPr>
              <a:t>다운로드 </a:t>
            </a:r>
            <a:r>
              <a:rPr lang="en-US" altLang="ko-KR" b="1" dirty="0">
                <a:solidFill>
                  <a:srgbClr val="1F55B2"/>
                </a:solidFill>
              </a:rPr>
              <a:t>(</a:t>
            </a:r>
            <a:r>
              <a:rPr lang="ko-KR" altLang="en-US" b="1" dirty="0">
                <a:solidFill>
                  <a:srgbClr val="1F55B2"/>
                </a:solidFill>
              </a:rPr>
              <a:t>더블클릭</a:t>
            </a:r>
            <a:r>
              <a:rPr lang="en-US" altLang="ko-KR" b="1" dirty="0">
                <a:solidFill>
                  <a:srgbClr val="1F55B2"/>
                </a:solidFill>
              </a:rPr>
              <a:t>)</a:t>
            </a:r>
            <a:endParaRPr lang="en-US" b="1" dirty="0">
              <a:solidFill>
                <a:srgbClr val="1F55B2"/>
              </a:solidFill>
            </a:endParaRPr>
          </a:p>
        </p:txBody>
      </p:sp>
      <p:graphicFrame>
        <p:nvGraphicFramePr>
          <p:cNvPr id="15" name="Object 14">
            <a:extLst>
              <a:ext uri="{FF2B5EF4-FFF2-40B4-BE49-F238E27FC236}">
                <a16:creationId xmlns="" xmlns:a16="http://schemas.microsoft.com/office/drawing/2014/main" id="{220BB9BF-8A4C-A348-B8BE-CD30D6EB59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826687"/>
              </p:ext>
            </p:extLst>
          </p:nvPr>
        </p:nvGraphicFramePr>
        <p:xfrm>
          <a:off x="10155238" y="1416050"/>
          <a:ext cx="1981200" cy="177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showAsIcon="1" r:id="rId7" imgW="914400" imgH="806400" progId="Word.Document.12">
                  <p:embed/>
                </p:oleObj>
              </mc:Choice>
              <mc:Fallback>
                <p:oleObj name="Document" showAsIcon="1" r:id="rId7" imgW="914400" imgH="80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155238" y="1416050"/>
                        <a:ext cx="1981200" cy="177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404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321129" y="2236250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6</a:t>
            </a:r>
          </a:p>
        </p:txBody>
      </p:sp>
    </p:spTree>
    <p:extLst>
      <p:ext uri="{BB962C8B-B14F-4D97-AF65-F5344CB8AC3E}">
        <p14:creationId xmlns:p14="http://schemas.microsoft.com/office/powerpoint/2010/main" val="192529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03DCAC8-F4A2-AE4A-92DE-E5DAB9C20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183" y="227534"/>
            <a:ext cx="9411629" cy="19947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2565384-0F60-754F-BCAC-D7998AA9C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9658" y="2442117"/>
            <a:ext cx="9411629" cy="32994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0F36148-E8C9-DF49-8E4D-0134346DB531}"/>
              </a:ext>
            </a:extLst>
          </p:cNvPr>
          <p:cNvSpPr txBox="1"/>
          <p:nvPr/>
        </p:nvSpPr>
        <p:spPr>
          <a:xfrm>
            <a:off x="2687443" y="5113341"/>
            <a:ext cx="2564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용돈을 주다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4E595DD-241F-854D-A261-9410C2CDE334}"/>
              </a:ext>
            </a:extLst>
          </p:cNvPr>
          <p:cNvSpPr txBox="1"/>
          <p:nvPr/>
        </p:nvSpPr>
        <p:spPr>
          <a:xfrm>
            <a:off x="8002858" y="5113341"/>
            <a:ext cx="2564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지폐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4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03DCAC8-F4A2-AE4A-92DE-E5DAB9C20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289" y="115084"/>
            <a:ext cx="8026279" cy="14347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A20711C-18F9-D14D-BE4F-713BFA02E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972" y="1648906"/>
            <a:ext cx="7211700" cy="45118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E3607ED-E28D-4145-8234-B1FF7389D2EC}"/>
              </a:ext>
            </a:extLst>
          </p:cNvPr>
          <p:cNvSpPr txBox="1"/>
          <p:nvPr/>
        </p:nvSpPr>
        <p:spPr>
          <a:xfrm>
            <a:off x="2977295" y="3432571"/>
            <a:ext cx="1984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저금하다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2921400-B22F-8849-834F-7DF2277CAB5E}"/>
              </a:ext>
            </a:extLst>
          </p:cNvPr>
          <p:cNvSpPr txBox="1"/>
          <p:nvPr/>
        </p:nvSpPr>
        <p:spPr>
          <a:xfrm>
            <a:off x="7139093" y="3440854"/>
            <a:ext cx="1985826" cy="406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용돈을 쓰다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7852497-C4EB-4A4C-B395-1AE699A78995}"/>
              </a:ext>
            </a:extLst>
          </p:cNvPr>
          <p:cNvSpPr txBox="1"/>
          <p:nvPr/>
        </p:nvSpPr>
        <p:spPr>
          <a:xfrm>
            <a:off x="3007113" y="5771025"/>
            <a:ext cx="1984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동전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9985229-1A8D-7F47-8B89-95364CCEB714}"/>
              </a:ext>
            </a:extLst>
          </p:cNvPr>
          <p:cNvSpPr txBox="1"/>
          <p:nvPr/>
        </p:nvSpPr>
        <p:spPr>
          <a:xfrm>
            <a:off x="7167183" y="5764811"/>
            <a:ext cx="2827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용돈을 모으다</a:t>
            </a:r>
            <a:endParaRPr lang="en-US" sz="2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76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AF27EE7-6AC4-304F-9A31-3773BE97A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146" y="86724"/>
            <a:ext cx="8425361" cy="61256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401780F-5B04-364C-A477-D6E221E5B8E8}"/>
              </a:ext>
            </a:extLst>
          </p:cNvPr>
          <p:cNvSpPr txBox="1"/>
          <p:nvPr/>
        </p:nvSpPr>
        <p:spPr>
          <a:xfrm>
            <a:off x="5491523" y="2997720"/>
            <a:ext cx="3947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네</a:t>
            </a:r>
            <a:r>
              <a:rPr lang="en-US" altLang="ko-KR" sz="2000" b="1" dirty="0">
                <a:solidFill>
                  <a:srgbClr val="1F55B2"/>
                </a:solidFill>
              </a:rPr>
              <a:t>,</a:t>
            </a:r>
            <a:r>
              <a:rPr lang="ko-KR" altLang="en-US" sz="2000" b="1" dirty="0">
                <a:solidFill>
                  <a:srgbClr val="1F55B2"/>
                </a:solidFill>
              </a:rPr>
              <a:t> 지금 </a:t>
            </a:r>
            <a:r>
              <a:rPr lang="ko-KR" altLang="en-US" sz="2000" b="1" dirty="0" err="1">
                <a:solidFill>
                  <a:srgbClr val="1F55B2"/>
                </a:solidFill>
              </a:rPr>
              <a:t>씻을게요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552C50A-7C42-204C-89D9-5828DA976CCE}"/>
              </a:ext>
            </a:extLst>
          </p:cNvPr>
          <p:cNvSpPr txBox="1"/>
          <p:nvPr/>
        </p:nvSpPr>
        <p:spPr>
          <a:xfrm>
            <a:off x="5464430" y="4296858"/>
            <a:ext cx="3947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네</a:t>
            </a:r>
            <a:r>
              <a:rPr lang="en-US" altLang="ko-KR" sz="2000" b="1" dirty="0">
                <a:solidFill>
                  <a:srgbClr val="1F55B2"/>
                </a:solidFill>
              </a:rPr>
              <a:t>,</a:t>
            </a:r>
            <a:r>
              <a:rPr lang="ko-KR" altLang="en-US" sz="2000" b="1" dirty="0">
                <a:solidFill>
                  <a:srgbClr val="1F55B2"/>
                </a:solidFill>
              </a:rPr>
              <a:t> 빨리 할게요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1BEC207-CC4F-3040-9150-A4ED56EF3EE8}"/>
              </a:ext>
            </a:extLst>
          </p:cNvPr>
          <p:cNvSpPr txBox="1"/>
          <p:nvPr/>
        </p:nvSpPr>
        <p:spPr>
          <a:xfrm>
            <a:off x="5518617" y="5650184"/>
            <a:ext cx="3947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네</a:t>
            </a:r>
            <a:r>
              <a:rPr lang="en-US" altLang="ko-KR" sz="2000" b="1" dirty="0">
                <a:solidFill>
                  <a:srgbClr val="1F55B2"/>
                </a:solidFill>
              </a:rPr>
              <a:t>,</a:t>
            </a:r>
            <a:r>
              <a:rPr lang="ko-KR" altLang="en-US" sz="2000" b="1" dirty="0">
                <a:solidFill>
                  <a:srgbClr val="1F55B2"/>
                </a:solidFill>
              </a:rPr>
              <a:t> 지금부터 </a:t>
            </a:r>
            <a:r>
              <a:rPr lang="ko-KR" altLang="en-US" sz="2000" b="1" dirty="0" err="1">
                <a:solidFill>
                  <a:srgbClr val="1F55B2"/>
                </a:solidFill>
              </a:rPr>
              <a:t>저금할게요</a:t>
            </a:r>
            <a:endParaRPr lang="en-US" sz="2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5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66B6A92-BCD9-CB46-97BB-5B28E37E4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147" y="82538"/>
            <a:ext cx="8301977" cy="61772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80486A2-441A-8642-8856-BF7AFB9B0832}"/>
              </a:ext>
            </a:extLst>
          </p:cNvPr>
          <p:cNvSpPr txBox="1"/>
          <p:nvPr/>
        </p:nvSpPr>
        <p:spPr>
          <a:xfrm>
            <a:off x="5427492" y="2932424"/>
            <a:ext cx="509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감기 때문에 수영장에 가면 안 돼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8ABD6BC-20B6-7C4C-BF41-57C626CBF092}"/>
              </a:ext>
            </a:extLst>
          </p:cNvPr>
          <p:cNvSpPr txBox="1"/>
          <p:nvPr/>
        </p:nvSpPr>
        <p:spPr>
          <a:xfrm>
            <a:off x="5427492" y="4358839"/>
            <a:ext cx="509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비 때문에 못 </a:t>
            </a:r>
            <a:r>
              <a:rPr lang="ko-KR" altLang="en-US" sz="2000" b="1" dirty="0" err="1">
                <a:solidFill>
                  <a:srgbClr val="1F55B2"/>
                </a:solidFill>
              </a:rPr>
              <a:t>놀았어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B4AAF34-95BA-CC4E-8D56-099A469C29B7}"/>
              </a:ext>
            </a:extLst>
          </p:cNvPr>
          <p:cNvSpPr txBox="1"/>
          <p:nvPr/>
        </p:nvSpPr>
        <p:spPr>
          <a:xfrm>
            <a:off x="5427492" y="5770074"/>
            <a:ext cx="509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숙제 때문에 집에 가야해</a:t>
            </a:r>
            <a:endParaRPr lang="en-US" sz="2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55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References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496948C-D12C-F340-A3E5-13C7738D1908}"/>
              </a:ext>
            </a:extLst>
          </p:cNvPr>
          <p:cNvSpPr txBox="1"/>
          <p:nvPr/>
        </p:nvSpPr>
        <p:spPr>
          <a:xfrm>
            <a:off x="100361" y="1315844"/>
            <a:ext cx="119541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3-1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3-1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en-US" dirty="0">
                <a:hlinkClick r:id="rId4"/>
              </a:rPr>
              <a:t>https://publicdomainvectors.org/ko/%EB%AC%B4%EB%A3%8C%20%ED%81%B4%EB%A6%BD%EC%95%84%ED%8A%B8/%EB%B9%88-%EC%A7%80%EA%B0%91-%EB%B2%A1%ED%84%B0-%ED%81%B4%EB%A6%BD-%EC%95%84%ED%8A%B8/17206.html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5"/>
              </a:rPr>
              <a:t>http://clipart-library.com/clipart/76675.htm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6"/>
              </a:rPr>
              <a:t>https://quizlet.com/513051039/%EC%9E%AC%EC%99%B8%EB%8F%99%ED%8F%AC%EB%A5%BC-%EC%9C%84%ED%95%9C-%ED%95%9C%EA%B5%AD%EC%96%B4-3-1-unit6-%EC%9A%A9%EB%8F%88%EC%9D%84-%EC%95%84%EA%BB%B4%EC%84%9C-%EC%A0%80%EA%B8%88%ED%95%A0%EA%B2%8C-flash-cards/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54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0C13D64-B177-0248-8B9E-33B2220E43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628"/>
          <a:stretch/>
        </p:blipFill>
        <p:spPr>
          <a:xfrm>
            <a:off x="155169" y="1385496"/>
            <a:ext cx="5531257" cy="40870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F0EA3D4-E586-6641-9289-FB21E4EE8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426" y="1385496"/>
            <a:ext cx="6350402" cy="432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43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E68DEF4-15FD-D049-9511-8BE5920A8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3" y="1200150"/>
            <a:ext cx="5651700" cy="44307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D0EE8DE-B43D-2646-83A8-8D87053DC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13" y="1524626"/>
            <a:ext cx="6032700" cy="380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7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BB94BFB-0F8D-4C4F-89D7-B3E1E855B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524624"/>
            <a:ext cx="5560972" cy="38087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05F2BA-580F-9A44-A576-84BC7F998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0970" y="1524625"/>
            <a:ext cx="6631029" cy="380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75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B76735E-90E6-F34F-B3D1-1DC69D74C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625"/>
            <a:ext cx="6096000" cy="4034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595B9E3-B60B-1B45-9FCA-C5E339915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535217"/>
            <a:ext cx="5772150" cy="40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51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E2BDC8F-35E2-6544-84D6-477C387E6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482516"/>
            <a:ext cx="6357939" cy="3784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99E698A-21BC-3747-8A8B-289E819C4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938" y="1482516"/>
            <a:ext cx="5557837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63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복습 </a:t>
            </a:r>
            <a:endParaRPr lang="en-US" sz="4800" b="1" dirty="0">
              <a:latin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BFA70A0-E5A1-644D-A347-C3619E970F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628"/>
          <a:stretch/>
        </p:blipFill>
        <p:spPr>
          <a:xfrm>
            <a:off x="1" y="1447514"/>
            <a:ext cx="5218922" cy="4087005"/>
          </a:xfrm>
          <a:prstGeom prst="rect">
            <a:avLst/>
          </a:prstGeom>
        </p:spPr>
      </p:pic>
      <p:sp>
        <p:nvSpPr>
          <p:cNvPr id="3" name="Left Arrow 2">
            <a:extLst>
              <a:ext uri="{FF2B5EF4-FFF2-40B4-BE49-F238E27FC236}">
                <a16:creationId xmlns="" xmlns:a16="http://schemas.microsoft.com/office/drawing/2014/main" id="{3E6083CE-A53A-3349-844C-1C878FC8E717}"/>
              </a:ext>
            </a:extLst>
          </p:cNvPr>
          <p:cNvSpPr/>
          <p:nvPr/>
        </p:nvSpPr>
        <p:spPr>
          <a:xfrm rot="19698851">
            <a:off x="1766222" y="2772786"/>
            <a:ext cx="1455887" cy="1221593"/>
          </a:xfrm>
          <a:prstGeom prst="leftArrow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82200DD-F804-3F43-B3FB-058BBCD884CB}"/>
              </a:ext>
            </a:extLst>
          </p:cNvPr>
          <p:cNvSpPr/>
          <p:nvPr/>
        </p:nvSpPr>
        <p:spPr>
          <a:xfrm>
            <a:off x="5366555" y="2481470"/>
            <a:ext cx="6825441" cy="201909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삼촌이 용돈을 </a:t>
            </a:r>
            <a:r>
              <a:rPr lang="en-US" altLang="ko-KR" sz="4000" b="1" dirty="0">
                <a:solidFill>
                  <a:srgbClr val="1F55B2"/>
                </a:solidFill>
                <a:latin typeface="+mn-ea"/>
              </a:rPr>
              <a:t>_________</a:t>
            </a:r>
            <a:r>
              <a:rPr lang="ko-KR" altLang="en-US" sz="40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40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08D1D4D-2EC0-AE44-AA66-22B0EFA77889}"/>
              </a:ext>
            </a:extLst>
          </p:cNvPr>
          <p:cNvSpPr/>
          <p:nvPr/>
        </p:nvSpPr>
        <p:spPr>
          <a:xfrm>
            <a:off x="8923600" y="2996668"/>
            <a:ext cx="1800225" cy="700088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주다</a:t>
            </a:r>
            <a:endParaRPr lang="en-US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9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824</Words>
  <Application>Microsoft Office PowerPoint</Application>
  <PresentationFormat>Widescreen</PresentationFormat>
  <Paragraphs>172</Paragraphs>
  <Slides>36</Slides>
  <Notes>36</Notes>
  <HiddenSlides>0</HiddenSlides>
  <MMClips>4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맑은 고딕</vt:lpstr>
      <vt:lpstr>Arial</vt:lpstr>
      <vt:lpstr>Calibri</vt:lpstr>
      <vt:lpstr>Calibri Light</vt:lpstr>
      <vt:lpstr>Office Theme</vt:lpstr>
      <vt:lpstr>Document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42</cp:revision>
  <dcterms:created xsi:type="dcterms:W3CDTF">2020-06-29T22:59:43Z</dcterms:created>
  <dcterms:modified xsi:type="dcterms:W3CDTF">2020-07-06T19:51:47Z</dcterms:modified>
</cp:coreProperties>
</file>